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9" r:id="rId2"/>
    <p:sldId id="257" r:id="rId3"/>
    <p:sldId id="258" r:id="rId4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>
        <p:scale>
          <a:sx n="75" d="100"/>
          <a:sy n="75" d="100"/>
        </p:scale>
        <p:origin x="291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F5557-E36B-47F6-A17D-9424445B56A6}" type="datetimeFigureOut">
              <a:rPr lang="fr-FR" smtClean="0"/>
              <a:t>19/08/2019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04682-44B7-4BED-8256-3E4A63E864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605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54F7-4FAE-4C6C-94CC-37B6EE355132}" type="datetime1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49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1D2C-48D8-4051-B9DE-9F17EC6B8351}" type="datetime1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63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695B-D1C5-4B76-9315-95578D43D510}" type="datetime1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7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AE588-427B-43CF-B2AB-1385BE2C27F6}" type="datetime1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21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7D188-800D-4B2C-81BA-19E10F95162D}" type="datetime1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92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D9A4-2C80-43FD-B648-0C43C316408E}" type="datetime1">
              <a:rPr lang="fr-FR" smtClean="0"/>
              <a:t>19/08/2019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0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5DFA7-D838-4849-A79E-2B38941966AB}" type="datetime1">
              <a:rPr lang="fr-FR" smtClean="0"/>
              <a:t>19/08/2019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06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FFD0-FC14-46D7-ABB4-3323A3169A31}" type="datetime1">
              <a:rPr lang="fr-FR" smtClean="0"/>
              <a:t>19/08/2019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00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1625F-DF9A-4050-8805-FF2F7046291D}" type="datetime1">
              <a:rPr lang="fr-FR" smtClean="0"/>
              <a:t>19/08/2019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24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C6D5-A620-4740-B9A8-EE498C202FE7}" type="datetime1">
              <a:rPr lang="fr-FR" smtClean="0"/>
              <a:t>19/08/2019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96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278AE-32C7-4F05-9707-C20430A08692}" type="datetime1">
              <a:rPr lang="fr-FR" smtClean="0"/>
              <a:t>19/08/2019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CD5CB-EB3D-4C74-82BD-EB28AEE267F0}" type="datetime1">
              <a:rPr lang="fr-FR" smtClean="0"/>
              <a:t>19/08/2019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www.tablettesetpirouettes.com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DDE19-17F2-432A-A2B3-563261596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97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jpe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24" Type="http://schemas.openxmlformats.org/officeDocument/2006/relationships/image" Target="../media/image25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23" Type="http://schemas.openxmlformats.org/officeDocument/2006/relationships/image" Target="../media/image24.jpeg"/><Relationship Id="rId28" Type="http://schemas.openxmlformats.org/officeDocument/2006/relationships/image" Target="../media/image29.pn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ception-banniere-citation-inspirante_67074-2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743075"/>
            <a:ext cx="51181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099" name="Picture 3" descr="bloc-notes-realiste-vierge_98292-473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9" t="7188" r="18849" b="4791"/>
          <a:stretch>
            <a:fillRect/>
          </a:stretch>
        </p:blipFill>
        <p:spPr bwMode="auto">
          <a:xfrm>
            <a:off x="0" y="5635625"/>
            <a:ext cx="37242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38188" y="6040438"/>
            <a:ext cx="2074862" cy="417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Polices d’écriture utilisées </a:t>
            </a:r>
            <a:r>
              <a:rPr kumimoji="0" lang="fr-FR" altLang="fr-FR" sz="1100" b="1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500" b="1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Smitten</a:t>
            </a: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Arial" panose="020B0604020202020204" pitchFamily="34" charset="0"/>
              </a:rPr>
              <a:t>OverU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little</a:t>
            </a: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sunshine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Shink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Adam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Gorry</a:t>
            </a: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 Light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Varsity</a:t>
            </a: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 Regular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Barrio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Star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jedi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Travelling type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writter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Beauty and the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Beast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Stereofidelic</a:t>
            </a:r>
            <a:endParaRPr kumimoji="0" lang="fr-FR" altLang="fr-FR" sz="1400" b="0" i="0" u="sng" strike="noStrike" cap="none" normalizeH="0" baseline="0" dirty="0" smtClean="0">
              <a:ln>
                <a:noFill/>
              </a:ln>
              <a:solidFill>
                <a:srgbClr val="085296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·"/>
              <a:tabLst/>
            </a:pPr>
            <a:r>
              <a:rPr kumimoji="0" lang="fr-FR" altLang="fr-FR" sz="1400" b="0" i="0" u="sng" strike="noStrike" cap="none" normalizeH="0" baseline="0" dirty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Cocktail </a:t>
            </a:r>
            <a:r>
              <a:rPr kumimoji="0" lang="fr-FR" altLang="fr-FR" sz="1400" b="0" i="0" u="sng" strike="noStrike" cap="none" normalizeH="0" baseline="0" dirty="0" err="1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Bubbly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3350" y="1588"/>
            <a:ext cx="71437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0" b="0" i="0" u="none" strike="noStrike" cap="none" normalizeH="0" baseline="0" smtClean="0">
                <a:ln>
                  <a:noFill/>
                </a:ln>
                <a:solidFill>
                  <a:srgbClr val="1D74D0"/>
                </a:solidFill>
                <a:effectLst/>
                <a:latin typeface="Sketch 3D" panose="02000500000000000000" pitchFamily="2" charset="0"/>
              </a:rPr>
              <a:t>BRAG TA</a:t>
            </a:r>
            <a:r>
              <a:rPr kumimoji="0" lang="fr-FR" altLang="fr-FR" sz="10000" b="0" i="0" u="none" strike="noStrike" cap="none" normalizeH="0" baseline="0" smtClean="0">
                <a:ln>
                  <a:noFill/>
                </a:ln>
                <a:solidFill>
                  <a:srgbClr val="0065BD"/>
                </a:solidFill>
                <a:effectLst/>
                <a:latin typeface="Sketch 3D" panose="02000500000000000000" pitchFamily="2" charset="0"/>
              </a:rPr>
              <a:t>GS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038725" y="6011863"/>
            <a:ext cx="1371600" cy="1447800"/>
          </a:xfrm>
          <a:prstGeom prst="ellipse">
            <a:avLst/>
          </a:prstGeom>
          <a:noFill/>
          <a:ln w="25400" algn="ctr">
            <a:solidFill>
              <a:srgbClr val="F0745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467225" y="6954838"/>
            <a:ext cx="1371600" cy="1447800"/>
          </a:xfrm>
          <a:prstGeom prst="ellipse">
            <a:avLst/>
          </a:prstGeom>
          <a:noFill/>
          <a:ln w="25400" algn="ctr">
            <a:solidFill>
              <a:srgbClr val="0076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5686425" y="6954838"/>
            <a:ext cx="1371600" cy="1447800"/>
          </a:xfrm>
          <a:prstGeom prst="ellipse">
            <a:avLst/>
          </a:prstGeom>
          <a:noFill/>
          <a:ln w="25400" algn="ctr">
            <a:solidFill>
              <a:srgbClr val="FFA9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29200" y="6097588"/>
            <a:ext cx="1381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Brag tag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Comportement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 attitude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371975" y="7354888"/>
            <a:ext cx="1381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Brag tag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Responsabilité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de classe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772150" y="7354888"/>
            <a:ext cx="138112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Brag tag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Participation à un évènement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400" y="10287000"/>
            <a:ext cx="34321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Illustrations : </a:t>
            </a:r>
            <a:r>
              <a:rPr kumimoji="0" lang="fr-FR" altLang="fr-FR" sz="1000" b="0" i="0" u="sng" strike="noStrike" cap="none" normalizeH="0" baseline="0" smtClean="0">
                <a:ln>
                  <a:noFill/>
                </a:ln>
                <a:solidFill>
                  <a:srgbClr val="085296"/>
                </a:solidFill>
                <a:effectLst/>
                <a:latin typeface="Calibri" panose="020F0502020204030204" pitchFamily="34" charset="0"/>
              </a:rPr>
              <a:t>Freepik.com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4973360" y="9952710"/>
            <a:ext cx="2551390" cy="569240"/>
          </a:xfrm>
        </p:spPr>
        <p:txBody>
          <a:bodyPr/>
          <a:lstStyle/>
          <a:p>
            <a:r>
              <a:rPr lang="fr-FR" dirty="0" smtClean="0"/>
              <a:t>www.tablettesetpirouettes.com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17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Tableau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972518"/>
              </p:ext>
            </p:extLst>
          </p:nvPr>
        </p:nvGraphicFramePr>
        <p:xfrm>
          <a:off x="-7410" y="-1"/>
          <a:ext cx="7274985" cy="99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997">
                  <a:extLst>
                    <a:ext uri="{9D8B030D-6E8A-4147-A177-3AD203B41FA5}">
                      <a16:colId xmlns:a16="http://schemas.microsoft.com/office/drawing/2014/main" val="3083650340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3800090728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1491656654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39160586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337703673"/>
                    </a:ext>
                  </a:extLst>
                </a:gridCol>
              </a:tblGrid>
              <a:tr h="1985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51998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862443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23797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0118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354991"/>
                  </a:ext>
                </a:extLst>
              </a:tr>
            </a:tbl>
          </a:graphicData>
        </a:graphic>
      </p:graphicFrame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669925" y="1158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39688" y="220663"/>
            <a:ext cx="1339850" cy="1349375"/>
            <a:chOff x="106579934" y="105145511"/>
            <a:chExt cx="1092700" cy="1092700"/>
          </a:xfrm>
        </p:grpSpPr>
        <p:pic>
          <p:nvPicPr>
            <p:cNvPr id="2052" name="Picture 4" descr="conception-horloge_24911-4104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79934" y="105145511"/>
              <a:ext cx="1092700" cy="109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4" name="Oval 5"/>
            <p:cNvSpPr>
              <a:spLocks noChangeArrowheads="1"/>
            </p:cNvSpPr>
            <p:nvPr/>
          </p:nvSpPr>
          <p:spPr bwMode="auto">
            <a:xfrm rot="-1106097">
              <a:off x="106975278" y="105915245"/>
              <a:ext cx="346692" cy="121341"/>
            </a:xfrm>
            <a:prstGeom prst="ellipse">
              <a:avLst/>
            </a:prstGeom>
            <a:solidFill>
              <a:srgbClr val="65A8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875" y="1011238"/>
            <a:ext cx="4381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4613" y="1317625"/>
            <a:ext cx="581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5875" y="1630363"/>
            <a:ext cx="14065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A L’HEURE !!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Control 9"/>
          <p:cNvSpPr>
            <a:spLocks noChangeArrowheads="1" noChangeShapeType="1"/>
          </p:cNvSpPr>
          <p:nvPr/>
        </p:nvSpPr>
        <p:spPr bwMode="auto">
          <a:xfrm>
            <a:off x="-1588" y="-1588"/>
            <a:ext cx="7242176" cy="997585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440488" y="409733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 descr="personnes-connectant-pieces-puzzle-fond-colore_23-21480946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9" r="6229" b="7507"/>
          <a:stretch>
            <a:fillRect/>
          </a:stretch>
        </p:blipFill>
        <p:spPr bwMode="auto">
          <a:xfrm>
            <a:off x="5867400" y="4611688"/>
            <a:ext cx="1273175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783263" y="4432300"/>
            <a:ext cx="142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arsity Regular" panose="00000400000000000000" pitchFamily="2" charset="0"/>
              </a:rPr>
              <a:t>D’équipe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770563" y="4164013"/>
            <a:ext cx="14097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J’ai l’esprit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3562350" y="14763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3" name="Picture 15" descr="fond-travail-equipe-dans-style-plat_23-21477631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6" b="18370"/>
          <a:stretch>
            <a:fillRect/>
          </a:stretch>
        </p:blipFill>
        <p:spPr bwMode="auto">
          <a:xfrm>
            <a:off x="2947988" y="366713"/>
            <a:ext cx="1316037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892425" y="1423988"/>
            <a:ext cx="14382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Travailler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2947988" y="1123950"/>
            <a:ext cx="1316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sais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2892425" y="1671638"/>
            <a:ext cx="1465263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en groupe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69925" y="1158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68" name="Picture 20" descr="deux-affaires-doigt-ont-argumentation-isole-blanc_1232-204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7" r="12393" b="7471"/>
          <a:stretch>
            <a:fillRect/>
          </a:stretch>
        </p:blipFill>
        <p:spPr bwMode="auto">
          <a:xfrm>
            <a:off x="4341813" y="563563"/>
            <a:ext cx="1417637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69925" y="1158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4321175" y="147638"/>
            <a:ext cx="14351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sais aider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4357688" y="366713"/>
            <a:ext cx="13811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tar Jedi Logo DoubleLine1" panose="040B0000000000000000" pitchFamily="82" charset="0"/>
              </a:rPr>
              <a:t>A Résoudre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4"/>
          <p:cNvSpPr txBox="1">
            <a:spLocks noChangeArrowheads="1"/>
          </p:cNvSpPr>
          <p:nvPr/>
        </p:nvSpPr>
        <p:spPr bwMode="auto">
          <a:xfrm rot="16200000">
            <a:off x="5062538" y="1042988"/>
            <a:ext cx="1247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tar Jedi Logo DoubleLine1" panose="040B0000000000000000" pitchFamily="82" charset="0"/>
              </a:rPr>
              <a:t>DES Conflits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Oval 25"/>
          <p:cNvSpPr>
            <a:spLocks noChangeArrowheads="1"/>
          </p:cNvSpPr>
          <p:nvPr/>
        </p:nvSpPr>
        <p:spPr bwMode="auto">
          <a:xfrm>
            <a:off x="6457950" y="13493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242888"/>
            <a:ext cx="1209675" cy="11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2" name="Text Box 27"/>
          <p:cNvSpPr txBox="1">
            <a:spLocks noChangeArrowheads="1"/>
          </p:cNvSpPr>
          <p:nvPr/>
        </p:nvSpPr>
        <p:spPr bwMode="auto">
          <a:xfrm rot="16200000">
            <a:off x="5203825" y="874713"/>
            <a:ext cx="143668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J’ai toujours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5995988" y="1377950"/>
            <a:ext cx="1198562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mes affaires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6075363" y="1647825"/>
            <a:ext cx="1157287" cy="33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 danse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4972050" y="608965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79" name="Picture 31" descr="Image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21"/>
          <a:stretch>
            <a:fillRect/>
          </a:stretch>
        </p:blipFill>
        <p:spPr bwMode="auto">
          <a:xfrm>
            <a:off x="4587875" y="6184900"/>
            <a:ext cx="944563" cy="135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4300538" y="7375525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me déplace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4300538" y="7624763"/>
            <a:ext cx="14382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discrètement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Oval 34"/>
          <p:cNvSpPr>
            <a:spLocks noChangeArrowheads="1"/>
          </p:cNvSpPr>
          <p:nvPr/>
        </p:nvSpPr>
        <p:spPr bwMode="auto">
          <a:xfrm>
            <a:off x="2146300" y="2074863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83" name="Picture 35" descr="collection-taches-aquarelle-turquoise-realiste_52683-1227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11795" r="10616" b="62184"/>
          <a:stretch>
            <a:fillRect/>
          </a:stretch>
        </p:blipFill>
        <p:spPr bwMode="auto">
          <a:xfrm>
            <a:off x="1604963" y="2325688"/>
            <a:ext cx="1185862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1568450" y="2960688"/>
            <a:ext cx="8191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604963" y="3255963"/>
            <a:ext cx="923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polie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86" name="Picture 38" descr="out-line-tablier-maman-arc_81698-18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6"/>
          <a:stretch>
            <a:fillRect/>
          </a:stretch>
        </p:blipFill>
        <p:spPr bwMode="auto">
          <a:xfrm>
            <a:off x="1604963" y="2297113"/>
            <a:ext cx="1246187" cy="163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1" name="Group 39"/>
          <p:cNvGrpSpPr>
            <a:grpSpLocks/>
          </p:cNvGrpSpPr>
          <p:nvPr/>
        </p:nvGrpSpPr>
        <p:grpSpPr bwMode="auto">
          <a:xfrm>
            <a:off x="2987675" y="2093913"/>
            <a:ext cx="1252538" cy="1328737"/>
            <a:chOff x="106557882" y="105144261"/>
            <a:chExt cx="1129180" cy="1128589"/>
          </a:xfrm>
        </p:grpSpPr>
        <p:sp>
          <p:nvSpPr>
            <p:cNvPr id="32" name="Oval 40"/>
            <p:cNvSpPr>
              <a:spLocks noChangeArrowheads="1"/>
            </p:cNvSpPr>
            <p:nvPr/>
          </p:nvSpPr>
          <p:spPr bwMode="auto">
            <a:xfrm>
              <a:off x="106680309" y="105144261"/>
              <a:ext cx="915469" cy="924230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2089" name="Picture 41" descr="tas-livres-fond-isometrique_23-2148078104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DEF4FF"/>
                </a:clrFrom>
                <a:clrTo>
                  <a:srgbClr val="DEF4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80" t="27570" r="13736" b="8086"/>
            <a:stretch>
              <a:fillRect/>
            </a:stretch>
          </p:blipFill>
          <p:spPr bwMode="auto">
            <a:xfrm>
              <a:off x="106557882" y="105276857"/>
              <a:ext cx="1129180" cy="9959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107282592" y="105238505"/>
              <a:ext cx="180685" cy="151055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106830504" y="105232425"/>
              <a:ext cx="162616" cy="141933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5" name="Oval 44"/>
          <p:cNvSpPr>
            <a:spLocks noChangeArrowheads="1"/>
          </p:cNvSpPr>
          <p:nvPr/>
        </p:nvSpPr>
        <p:spPr bwMode="auto">
          <a:xfrm>
            <a:off x="3571875" y="207486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2901950" y="3313113"/>
            <a:ext cx="143668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Je prends soin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46"/>
          <p:cNvSpPr txBox="1">
            <a:spLocks noChangeArrowheads="1"/>
          </p:cNvSpPr>
          <p:nvPr/>
        </p:nvSpPr>
        <p:spPr bwMode="auto">
          <a:xfrm>
            <a:off x="2921000" y="3560763"/>
            <a:ext cx="143668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eauty and the Beast" pitchFamily="2" charset="0"/>
              </a:rPr>
              <a:t>de mes affaires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95" name="Picture 47" descr="design-plat-journee-amitie_23-21482003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0" t="21086" r="20287" b="12933"/>
          <a:stretch>
            <a:fillRect/>
          </a:stretch>
        </p:blipFill>
        <p:spPr bwMode="auto">
          <a:xfrm>
            <a:off x="4486275" y="2246313"/>
            <a:ext cx="1157288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8" name="AutoShape 48"/>
          <p:cNvSpPr>
            <a:spLocks noChangeArrowheads="1"/>
          </p:cNvSpPr>
          <p:nvPr/>
        </p:nvSpPr>
        <p:spPr bwMode="auto">
          <a:xfrm>
            <a:off x="4427538" y="2112963"/>
            <a:ext cx="638175" cy="31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AutoShape 49"/>
          <p:cNvSpPr>
            <a:spLocks noChangeArrowheads="1"/>
          </p:cNvSpPr>
          <p:nvPr/>
        </p:nvSpPr>
        <p:spPr bwMode="auto">
          <a:xfrm>
            <a:off x="4579938" y="1979613"/>
            <a:ext cx="638175" cy="31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FFE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Oval 50"/>
          <p:cNvSpPr>
            <a:spLocks noChangeArrowheads="1"/>
          </p:cNvSpPr>
          <p:nvPr/>
        </p:nvSpPr>
        <p:spPr bwMode="auto">
          <a:xfrm>
            <a:off x="4994275" y="209708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4362450" y="3106738"/>
            <a:ext cx="12287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4357688" y="3346450"/>
            <a:ext cx="10382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respecte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4362450" y="3649663"/>
            <a:ext cx="14478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LES AUTRES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Oval 54"/>
          <p:cNvSpPr>
            <a:spLocks noChangeArrowheads="1"/>
          </p:cNvSpPr>
          <p:nvPr/>
        </p:nvSpPr>
        <p:spPr bwMode="auto">
          <a:xfrm>
            <a:off x="6470650" y="204946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810250" y="3589338"/>
            <a:ext cx="1457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FE604F"/>
                </a:solidFill>
                <a:effectLst/>
                <a:latin typeface="Barrio" panose="00000500000000000000" pitchFamily="50" charset="0"/>
              </a:rPr>
              <a:t>PERSEVERANTE</a:t>
            </a: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FE604F"/>
                </a:solidFill>
                <a:effectLst/>
                <a:latin typeface="Barrio" panose="00000500000000000000" pitchFamily="50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 Box 56"/>
          <p:cNvSpPr txBox="1">
            <a:spLocks noChangeArrowheads="1"/>
          </p:cNvSpPr>
          <p:nvPr/>
        </p:nvSpPr>
        <p:spPr bwMode="auto">
          <a:xfrm>
            <a:off x="5856288" y="3287713"/>
            <a:ext cx="131603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smtClean="0">
                <a:ln>
                  <a:noFill/>
                </a:ln>
                <a:solidFill>
                  <a:srgbClr val="558994"/>
                </a:solidFill>
                <a:effectLst/>
                <a:latin typeface="A little sunshine" panose="02000603000000000000" pitchFamily="2" charset="0"/>
              </a:rPr>
              <a:t>Je 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05" name="Picture 57" descr="je-peux-je-vais-main-motivation-tiree_71609-85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83C9D1"/>
              </a:clrFrom>
              <a:clrTo>
                <a:srgbClr val="83C9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3325" r="19583" b="2370"/>
          <a:stretch>
            <a:fillRect/>
          </a:stretch>
        </p:blipFill>
        <p:spPr bwMode="auto">
          <a:xfrm>
            <a:off x="5943600" y="2112963"/>
            <a:ext cx="1184275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7" name="Oval 58"/>
          <p:cNvSpPr>
            <a:spLocks noChangeArrowheads="1"/>
          </p:cNvSpPr>
          <p:nvPr/>
        </p:nvSpPr>
        <p:spPr bwMode="auto">
          <a:xfrm>
            <a:off x="669925" y="4106863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07" name="Picture 59" descr="mot-honnetete-lettrage-illustration-conception-typographie_9233-19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0" t="15347" r="4152" b="28664"/>
          <a:stretch>
            <a:fillRect/>
          </a:stretch>
        </p:blipFill>
        <p:spPr bwMode="auto">
          <a:xfrm>
            <a:off x="47625" y="4392613"/>
            <a:ext cx="13287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111125" y="5011738"/>
            <a:ext cx="1265238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Pacifico" panose="02000000000000000000" pitchFamily="2" charset="0"/>
              </a:rPr>
              <a:t>Je  suis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amGorry-Lights" panose="020F0702020204020204" pitchFamily="34" charset="0"/>
              </a:rPr>
              <a:t>honnête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61"/>
          <p:cNvSpPr>
            <a:spLocks noChangeArrowheads="1"/>
          </p:cNvSpPr>
          <p:nvPr/>
        </p:nvSpPr>
        <p:spPr bwMode="auto">
          <a:xfrm>
            <a:off x="2089150" y="409733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10" name="Picture 62" descr="empreinte-digitale_75816-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256088"/>
            <a:ext cx="1217612" cy="162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0" name="Text Box 63"/>
          <p:cNvSpPr txBox="1">
            <a:spLocks noChangeArrowheads="1"/>
          </p:cNvSpPr>
          <p:nvPr/>
        </p:nvSpPr>
        <p:spPr bwMode="auto">
          <a:xfrm>
            <a:off x="1463675" y="5349875"/>
            <a:ext cx="13525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aveling _Typewriter" panose="02000506000000020004" pitchFamily="2" charset="0"/>
              </a:rPr>
              <a:t>investigations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 Box 64"/>
          <p:cNvSpPr txBox="1">
            <a:spLocks noChangeArrowheads="1"/>
          </p:cNvSpPr>
          <p:nvPr/>
        </p:nvSpPr>
        <p:spPr bwMode="auto">
          <a:xfrm>
            <a:off x="1417638" y="4430713"/>
            <a:ext cx="14478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1417638" y="4716463"/>
            <a:ext cx="14478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raveling _Typewriter" panose="02000506000000020004" pitchFamily="2" charset="0"/>
              </a:rPr>
              <a:t>curieuse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1417638" y="5011738"/>
            <a:ext cx="1447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mène des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15" name="Picture 67" descr="contexte-international-jeunesse-mains-colorees_23-2147655310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ECEDF1"/>
              </a:clrFrom>
              <a:clrTo>
                <a:srgbClr val="ECED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9" t="48721" r="20190" b="11978"/>
          <a:stretch>
            <a:fillRect/>
          </a:stretch>
        </p:blipFill>
        <p:spPr bwMode="auto">
          <a:xfrm>
            <a:off x="2901950" y="4879975"/>
            <a:ext cx="1449388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4" name="Oval 68"/>
          <p:cNvSpPr>
            <a:spLocks noChangeArrowheads="1"/>
          </p:cNvSpPr>
          <p:nvPr/>
        </p:nvSpPr>
        <p:spPr bwMode="auto">
          <a:xfrm>
            <a:off x="3562350" y="410845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5" name="Text Box 69"/>
          <p:cNvSpPr txBox="1">
            <a:spLocks noChangeArrowheads="1"/>
          </p:cNvSpPr>
          <p:nvPr/>
        </p:nvSpPr>
        <p:spPr bwMode="auto">
          <a:xfrm>
            <a:off x="2901950" y="4298950"/>
            <a:ext cx="144938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Je participe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70"/>
          <p:cNvSpPr txBox="1">
            <a:spLocks noChangeArrowheads="1"/>
          </p:cNvSpPr>
          <p:nvPr/>
        </p:nvSpPr>
        <p:spPr bwMode="auto">
          <a:xfrm>
            <a:off x="2892425" y="4603750"/>
            <a:ext cx="1458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damGorry-Lights" panose="020F0702020204020204" pitchFamily="34" charset="0"/>
              </a:rPr>
              <a:t>ACTIVEMENT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Oval 71"/>
          <p:cNvSpPr>
            <a:spLocks noChangeArrowheads="1"/>
          </p:cNvSpPr>
          <p:nvPr/>
        </p:nvSpPr>
        <p:spPr bwMode="auto">
          <a:xfrm>
            <a:off x="5032375" y="409733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20" name="Picture 72" descr="jeunes-gens-plats-embrassant-ensemble_23-214820850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46245" r="54791" b="14856"/>
          <a:stretch>
            <a:fillRect/>
          </a:stretch>
        </p:blipFill>
        <p:spPr bwMode="auto">
          <a:xfrm>
            <a:off x="4505325" y="4430713"/>
            <a:ext cx="10763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8" name="Text Box 73"/>
          <p:cNvSpPr txBox="1">
            <a:spLocks noChangeArrowheads="1"/>
          </p:cNvSpPr>
          <p:nvPr/>
        </p:nvSpPr>
        <p:spPr bwMode="auto">
          <a:xfrm>
            <a:off x="4362450" y="4116388"/>
            <a:ext cx="9334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à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 Box 74"/>
          <p:cNvSpPr txBox="1">
            <a:spLocks noChangeArrowheads="1"/>
          </p:cNvSpPr>
          <p:nvPr/>
        </p:nvSpPr>
        <p:spPr bwMode="auto">
          <a:xfrm>
            <a:off x="4884738" y="5297488"/>
            <a:ext cx="9239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eauty and the Beast" pitchFamily="2" charset="0"/>
              </a:rPr>
              <a:t>L’ECOUTE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Text Box 75"/>
          <p:cNvSpPr txBox="1">
            <a:spLocks noChangeArrowheads="1"/>
          </p:cNvSpPr>
          <p:nvPr/>
        </p:nvSpPr>
        <p:spPr bwMode="auto">
          <a:xfrm>
            <a:off x="4362450" y="5583238"/>
            <a:ext cx="14287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des autres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24" name="Picture 7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8026400"/>
            <a:ext cx="1441450" cy="145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1" name="Oval 77"/>
          <p:cNvSpPr>
            <a:spLocks noChangeArrowheads="1"/>
          </p:cNvSpPr>
          <p:nvPr/>
        </p:nvSpPr>
        <p:spPr bwMode="auto">
          <a:xfrm>
            <a:off x="6480175" y="805021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2" name="Text Box 78"/>
          <p:cNvSpPr txBox="1">
            <a:spLocks noChangeArrowheads="1"/>
          </p:cNvSpPr>
          <p:nvPr/>
        </p:nvSpPr>
        <p:spPr bwMode="auto">
          <a:xfrm>
            <a:off x="5822950" y="9253538"/>
            <a:ext cx="1419225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sais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Text Box 79"/>
          <p:cNvSpPr txBox="1">
            <a:spLocks noChangeArrowheads="1"/>
          </p:cNvSpPr>
          <p:nvPr/>
        </p:nvSpPr>
        <p:spPr bwMode="auto">
          <a:xfrm>
            <a:off x="5810250" y="9461500"/>
            <a:ext cx="1446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ocktail Bubbly" panose="00000400000000000000" pitchFamily="2" charset="0"/>
              </a:rPr>
              <a:t>chuchoter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28" name="Picture 80" descr="retour-arriere-plan-ecole-crayons-colores_23-2147848923"/>
          <p:cNvPicPr>
            <a:picLocks noChangeAspect="1" noChangeArrowheads="1"/>
          </p:cNvPicPr>
          <p:nvPr/>
        </p:nvPicPr>
        <p:blipFill>
          <a:blip r:embed="rId18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80" b="5661"/>
          <a:stretch>
            <a:fillRect/>
          </a:stretch>
        </p:blipFill>
        <p:spPr bwMode="auto">
          <a:xfrm>
            <a:off x="15875" y="5966795"/>
            <a:ext cx="1447800" cy="1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48" name="Oval 81"/>
          <p:cNvSpPr>
            <a:spLocks noChangeArrowheads="1"/>
          </p:cNvSpPr>
          <p:nvPr/>
        </p:nvSpPr>
        <p:spPr bwMode="auto">
          <a:xfrm>
            <a:off x="687388" y="6084270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Rectangle 82"/>
          <p:cNvSpPr>
            <a:spLocks noChangeArrowheads="1"/>
          </p:cNvSpPr>
          <p:nvPr/>
        </p:nvSpPr>
        <p:spPr bwMode="auto">
          <a:xfrm>
            <a:off x="303213" y="6800232"/>
            <a:ext cx="1160462" cy="4270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0" name="Text Box 83"/>
          <p:cNvSpPr txBox="1">
            <a:spLocks noChangeArrowheads="1"/>
          </p:cNvSpPr>
          <p:nvPr/>
        </p:nvSpPr>
        <p:spPr bwMode="auto">
          <a:xfrm>
            <a:off x="100013" y="6635132"/>
            <a:ext cx="1303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Je prends soin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Text Box 84"/>
          <p:cNvSpPr txBox="1">
            <a:spLocks noChangeArrowheads="1"/>
          </p:cNvSpPr>
          <p:nvPr/>
        </p:nvSpPr>
        <p:spPr bwMode="auto">
          <a:xfrm>
            <a:off x="15875" y="6782770"/>
            <a:ext cx="14478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du matériel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3" name="Text Box 85"/>
          <p:cNvSpPr txBox="1">
            <a:spLocks noChangeArrowheads="1"/>
          </p:cNvSpPr>
          <p:nvPr/>
        </p:nvSpPr>
        <p:spPr bwMode="auto">
          <a:xfrm>
            <a:off x="15875" y="7120907"/>
            <a:ext cx="14478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COLLECTIF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4" name="Oval 86"/>
          <p:cNvSpPr>
            <a:spLocks noChangeArrowheads="1"/>
          </p:cNvSpPr>
          <p:nvPr/>
        </p:nvSpPr>
        <p:spPr bwMode="auto">
          <a:xfrm>
            <a:off x="2152650" y="61229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35" name="Picture 87" descr="livre-lecture-eleve-cartable-vecteur-signe-etude_100053-85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" t="45497" r="83453" b="27942"/>
          <a:stretch>
            <a:fillRect/>
          </a:stretch>
        </p:blipFill>
        <p:spPr bwMode="auto">
          <a:xfrm>
            <a:off x="1808163" y="6523038"/>
            <a:ext cx="78263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55" name="Text Box 88"/>
          <p:cNvSpPr txBox="1">
            <a:spLocks noChangeArrowheads="1"/>
          </p:cNvSpPr>
          <p:nvPr/>
        </p:nvSpPr>
        <p:spPr bwMode="auto">
          <a:xfrm>
            <a:off x="1481138" y="6292850"/>
            <a:ext cx="144462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J’emporte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6" name="Text Box 89"/>
          <p:cNvSpPr txBox="1">
            <a:spLocks noChangeArrowheads="1"/>
          </p:cNvSpPr>
          <p:nvPr/>
        </p:nvSpPr>
        <p:spPr bwMode="auto">
          <a:xfrm>
            <a:off x="1481138" y="7512050"/>
            <a:ext cx="1444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LES BONNES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7" name="Text Box 90"/>
          <p:cNvSpPr txBox="1">
            <a:spLocks noChangeArrowheads="1"/>
          </p:cNvSpPr>
          <p:nvPr/>
        </p:nvSpPr>
        <p:spPr bwMode="auto">
          <a:xfrm>
            <a:off x="1470025" y="7694613"/>
            <a:ext cx="14430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AFFAIRES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39" name="Picture 91" descr="idee-lumineuse-ampoule-papier-froisse-jaune-fond-blanc_23-2147890099"/>
          <p:cNvPicPr>
            <a:picLocks noChangeAspect="1" noChangeArrowheads="1"/>
          </p:cNvPicPr>
          <p:nvPr/>
        </p:nvPicPr>
        <p:blipFill>
          <a:blip r:embed="rId20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r="52478"/>
          <a:stretch>
            <a:fillRect/>
          </a:stretch>
        </p:blipFill>
        <p:spPr bwMode="auto">
          <a:xfrm>
            <a:off x="2930525" y="6110288"/>
            <a:ext cx="11049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58" name="Oval 92"/>
          <p:cNvSpPr>
            <a:spLocks noChangeArrowheads="1"/>
          </p:cNvSpPr>
          <p:nvPr/>
        </p:nvSpPr>
        <p:spPr bwMode="auto">
          <a:xfrm>
            <a:off x="3571875" y="608330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0" name="Text Box 93"/>
          <p:cNvSpPr txBox="1">
            <a:spLocks noChangeArrowheads="1"/>
          </p:cNvSpPr>
          <p:nvPr/>
        </p:nvSpPr>
        <p:spPr bwMode="auto">
          <a:xfrm>
            <a:off x="2901950" y="7626350"/>
            <a:ext cx="11699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fais preuve de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1" name="Text Box 94"/>
          <p:cNvSpPr txBox="1">
            <a:spLocks noChangeArrowheads="1"/>
          </p:cNvSpPr>
          <p:nvPr/>
        </p:nvSpPr>
        <p:spPr bwMode="auto">
          <a:xfrm rot="16200000">
            <a:off x="3300413" y="6823075"/>
            <a:ext cx="16637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D’INITIATIVE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43" name="Picture 95" descr="Image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6108700"/>
            <a:ext cx="1084262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62" name="Oval 96"/>
          <p:cNvSpPr>
            <a:spLocks noChangeArrowheads="1"/>
          </p:cNvSpPr>
          <p:nvPr/>
        </p:nvSpPr>
        <p:spPr bwMode="auto">
          <a:xfrm>
            <a:off x="6488113" y="6092825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4" name="Text Box 97"/>
          <p:cNvSpPr txBox="1">
            <a:spLocks noChangeArrowheads="1"/>
          </p:cNvSpPr>
          <p:nvPr/>
        </p:nvSpPr>
        <p:spPr bwMode="auto">
          <a:xfrm>
            <a:off x="5813425" y="7558088"/>
            <a:ext cx="14287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0" i="0" u="none" strike="noStrike" cap="none" normalizeH="0" baseline="0" smtClean="0">
                <a:ln>
                  <a:noFill/>
                </a:ln>
                <a:solidFill>
                  <a:srgbClr val="F63A8C"/>
                </a:solidFill>
                <a:effectLst/>
                <a:latin typeface="Barrio" panose="00000500000000000000" pitchFamily="50" charset="0"/>
              </a:rPr>
              <a:t>CREATIVITE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5" name="Text Box 98"/>
          <p:cNvSpPr txBox="1">
            <a:spLocks noChangeArrowheads="1"/>
          </p:cNvSpPr>
          <p:nvPr/>
        </p:nvSpPr>
        <p:spPr bwMode="auto">
          <a:xfrm>
            <a:off x="5816600" y="7332663"/>
            <a:ext cx="14255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F63A8C"/>
                </a:solidFill>
                <a:effectLst/>
                <a:latin typeface="A little sunshine" panose="02000603000000000000" pitchFamily="2" charset="0"/>
              </a:rPr>
              <a:t>Je fais preuve de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6" name="Oval 99"/>
          <p:cNvSpPr>
            <a:spLocks noChangeArrowheads="1"/>
          </p:cNvSpPr>
          <p:nvPr/>
        </p:nvSpPr>
        <p:spPr bwMode="auto">
          <a:xfrm>
            <a:off x="2151063" y="8105775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48" name="Picture 100" descr="cadre-fusee-planete-du-systeme-solaire_25030-4216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11302" r="18916" b="11302"/>
          <a:stretch>
            <a:fillRect/>
          </a:stretch>
        </p:blipFill>
        <p:spPr bwMode="auto">
          <a:xfrm>
            <a:off x="1639888" y="8218488"/>
            <a:ext cx="1119187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67" name="Text Box 101"/>
          <p:cNvSpPr txBox="1">
            <a:spLocks noChangeArrowheads="1"/>
          </p:cNvSpPr>
          <p:nvPr/>
        </p:nvSpPr>
        <p:spPr bwMode="auto">
          <a:xfrm>
            <a:off x="1519238" y="9037638"/>
            <a:ext cx="255587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69" name="Text Box 102"/>
          <p:cNvSpPr txBox="1">
            <a:spLocks noChangeArrowheads="1"/>
          </p:cNvSpPr>
          <p:nvPr/>
        </p:nvSpPr>
        <p:spPr bwMode="auto">
          <a:xfrm>
            <a:off x="1519238" y="9263063"/>
            <a:ext cx="56356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0" name="Text Box 103"/>
          <p:cNvSpPr txBox="1">
            <a:spLocks noChangeArrowheads="1"/>
          </p:cNvSpPr>
          <p:nvPr/>
        </p:nvSpPr>
        <p:spPr bwMode="auto">
          <a:xfrm>
            <a:off x="1519238" y="9556750"/>
            <a:ext cx="14017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AUTONOME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52" name="Picture 104" descr="visage-tigre-ornement-geometrie-sacree_9197-14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0" r="12787"/>
          <a:stretch>
            <a:fillRect/>
          </a:stretch>
        </p:blipFill>
        <p:spPr bwMode="auto">
          <a:xfrm>
            <a:off x="3040063" y="8116888"/>
            <a:ext cx="1168400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61" name="Picture 113" descr="levres-personnes-adultes-main-hilarante_1368-203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/>
          <a:stretch>
            <a:fillRect/>
          </a:stretch>
        </p:blipFill>
        <p:spPr bwMode="auto">
          <a:xfrm>
            <a:off x="4288301" y="8251825"/>
            <a:ext cx="990600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71" name="Oval 105"/>
          <p:cNvSpPr>
            <a:spLocks noChangeArrowheads="1"/>
          </p:cNvSpPr>
          <p:nvPr/>
        </p:nvSpPr>
        <p:spPr bwMode="auto">
          <a:xfrm>
            <a:off x="3576638" y="808990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2" name="Text Box 106"/>
          <p:cNvSpPr txBox="1">
            <a:spLocks noChangeArrowheads="1"/>
          </p:cNvSpPr>
          <p:nvPr/>
        </p:nvSpPr>
        <p:spPr bwMode="auto">
          <a:xfrm>
            <a:off x="2905125" y="9582150"/>
            <a:ext cx="14525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tereofidelic" panose="01010100000000000000" pitchFamily="2" charset="0"/>
              </a:rPr>
              <a:t>ATTENTIVE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3" name="Text Box 107"/>
          <p:cNvSpPr txBox="1">
            <a:spLocks noChangeArrowheads="1"/>
          </p:cNvSpPr>
          <p:nvPr/>
        </p:nvSpPr>
        <p:spPr bwMode="auto">
          <a:xfrm rot="16200000">
            <a:off x="2741612" y="9437688"/>
            <a:ext cx="6461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5" name="Oval 108"/>
          <p:cNvSpPr>
            <a:spLocks noChangeArrowheads="1"/>
          </p:cNvSpPr>
          <p:nvPr/>
        </p:nvSpPr>
        <p:spPr bwMode="auto">
          <a:xfrm>
            <a:off x="655638" y="2083812"/>
            <a:ext cx="92075" cy="95250"/>
          </a:xfrm>
          <a:prstGeom prst="ellipse">
            <a:avLst/>
          </a:prstGeom>
          <a:noFill/>
          <a:ln w="3175" algn="ctr">
            <a:solidFill>
              <a:srgbClr val="FFF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7" name="Picture 109" descr="collection-taches-aquarelle-turquoise-realiste_52683-1227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35" t="11795" r="10616" b="62184"/>
          <a:stretch>
            <a:fillRect/>
          </a:stretch>
        </p:blipFill>
        <p:spPr bwMode="auto">
          <a:xfrm>
            <a:off x="38100" y="2420362"/>
            <a:ext cx="1185863" cy="114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58" name="Picture 110" descr="ensemble-personnages-garcons_97632-561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9" t="2980" r="52914" b="52509"/>
          <a:stretch>
            <a:fillRect/>
          </a:stretch>
        </p:blipFill>
        <p:spPr bwMode="auto">
          <a:xfrm>
            <a:off x="284163" y="1983800"/>
            <a:ext cx="1179512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76" name="Text Box 111"/>
          <p:cNvSpPr txBox="1">
            <a:spLocks noChangeArrowheads="1"/>
          </p:cNvSpPr>
          <p:nvPr/>
        </p:nvSpPr>
        <p:spPr bwMode="auto">
          <a:xfrm>
            <a:off x="3175" y="3055362"/>
            <a:ext cx="8191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7" name="Text Box 112"/>
          <p:cNvSpPr txBox="1">
            <a:spLocks noChangeArrowheads="1"/>
          </p:cNvSpPr>
          <p:nvPr/>
        </p:nvSpPr>
        <p:spPr bwMode="auto">
          <a:xfrm>
            <a:off x="38100" y="3350637"/>
            <a:ext cx="9239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poli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8" name="Oval 114"/>
          <p:cNvSpPr>
            <a:spLocks noChangeArrowheads="1"/>
          </p:cNvSpPr>
          <p:nvPr/>
        </p:nvSpPr>
        <p:spPr bwMode="auto">
          <a:xfrm>
            <a:off x="4924425" y="8078788"/>
            <a:ext cx="90488" cy="95250"/>
          </a:xfrm>
          <a:prstGeom prst="ellipse">
            <a:avLst/>
          </a:prstGeom>
          <a:noFill/>
          <a:ln w="3175" algn="ctr">
            <a:solidFill>
              <a:srgbClr val="FFF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80" name="Text Box 115"/>
          <p:cNvSpPr txBox="1">
            <a:spLocks noChangeArrowheads="1"/>
          </p:cNvSpPr>
          <p:nvPr/>
        </p:nvSpPr>
        <p:spPr bwMode="auto">
          <a:xfrm>
            <a:off x="4875213" y="8232775"/>
            <a:ext cx="80962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sais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1" name="Text Box 116"/>
          <p:cNvSpPr txBox="1">
            <a:spLocks noChangeArrowheads="1"/>
          </p:cNvSpPr>
          <p:nvPr/>
        </p:nvSpPr>
        <p:spPr bwMode="auto">
          <a:xfrm>
            <a:off x="4997450" y="8561388"/>
            <a:ext cx="671513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Chu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Cho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Barrio" panose="00000500000000000000" pitchFamily="50" charset="0"/>
              </a:rPr>
              <a:t>ter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65" name="Picture 117" descr="cadre-vol-fusee-planetes-du-systeme-solaire_25030-4215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3" t="12996" r="20169" b="14001"/>
          <a:stretch>
            <a:fillRect/>
          </a:stretch>
        </p:blipFill>
        <p:spPr bwMode="auto">
          <a:xfrm>
            <a:off x="246063" y="8232775"/>
            <a:ext cx="987425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82" name="Text Box 118"/>
          <p:cNvSpPr txBox="1">
            <a:spLocks noChangeArrowheads="1"/>
          </p:cNvSpPr>
          <p:nvPr/>
        </p:nvSpPr>
        <p:spPr bwMode="auto">
          <a:xfrm>
            <a:off x="111125" y="9285288"/>
            <a:ext cx="5635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suis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4" name="Text Box 119"/>
          <p:cNvSpPr txBox="1">
            <a:spLocks noChangeArrowheads="1"/>
          </p:cNvSpPr>
          <p:nvPr/>
        </p:nvSpPr>
        <p:spPr bwMode="auto">
          <a:xfrm>
            <a:off x="111125" y="9048750"/>
            <a:ext cx="25558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5" name="Text Box 120"/>
          <p:cNvSpPr txBox="1">
            <a:spLocks noChangeArrowheads="1"/>
          </p:cNvSpPr>
          <p:nvPr/>
        </p:nvSpPr>
        <p:spPr bwMode="auto">
          <a:xfrm>
            <a:off x="39688" y="9547225"/>
            <a:ext cx="1401762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AUTONOME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87" name="Oval 121"/>
          <p:cNvSpPr>
            <a:spLocks noChangeArrowheads="1"/>
          </p:cNvSpPr>
          <p:nvPr/>
        </p:nvSpPr>
        <p:spPr bwMode="auto">
          <a:xfrm>
            <a:off x="2130425" y="11906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70" name="Picture 12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433388"/>
            <a:ext cx="1162050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88" name="Text Box 123"/>
          <p:cNvSpPr txBox="1">
            <a:spLocks noChangeArrowheads="1"/>
          </p:cNvSpPr>
          <p:nvPr/>
        </p:nvSpPr>
        <p:spPr bwMode="auto">
          <a:xfrm>
            <a:off x="1536700" y="1417638"/>
            <a:ext cx="134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rapidement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90" name="Text Box 124"/>
          <p:cNvSpPr txBox="1">
            <a:spLocks noChangeArrowheads="1"/>
          </p:cNvSpPr>
          <p:nvPr/>
        </p:nvSpPr>
        <p:spPr bwMode="auto">
          <a:xfrm>
            <a:off x="1477963" y="1711325"/>
            <a:ext cx="14049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après la récréation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73" name="Picture 125" descr="Image3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3"/>
          <a:stretch>
            <a:fillRect/>
          </a:stretch>
        </p:blipFill>
        <p:spPr bwMode="auto">
          <a:xfrm>
            <a:off x="1666875" y="290513"/>
            <a:ext cx="10668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091" name="Espace réservé du pied de page 20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01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14372"/>
              </p:ext>
            </p:extLst>
          </p:nvPr>
        </p:nvGraphicFramePr>
        <p:xfrm>
          <a:off x="-7410" y="-1"/>
          <a:ext cx="7274985" cy="992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4997">
                  <a:extLst>
                    <a:ext uri="{9D8B030D-6E8A-4147-A177-3AD203B41FA5}">
                      <a16:colId xmlns:a16="http://schemas.microsoft.com/office/drawing/2014/main" val="3083650340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3800090728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1491656654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39160586"/>
                    </a:ext>
                  </a:extLst>
                </a:gridCol>
                <a:gridCol w="1454997">
                  <a:extLst>
                    <a:ext uri="{9D8B030D-6E8A-4147-A177-3AD203B41FA5}">
                      <a16:colId xmlns:a16="http://schemas.microsoft.com/office/drawing/2014/main" val="337703673"/>
                    </a:ext>
                  </a:extLst>
                </a:gridCol>
              </a:tblGrid>
              <a:tr h="1985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651998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862443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3123797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0118"/>
                  </a:ext>
                </a:extLst>
              </a:tr>
              <a:tr h="19853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5354991"/>
                  </a:ext>
                </a:extLst>
              </a:tr>
            </a:tbl>
          </a:graphicData>
        </a:graphic>
      </p:graphicFrame>
      <p:pic>
        <p:nvPicPr>
          <p:cNvPr id="3074" name="Picture 2" descr="boite-aux-lettres-enveloppes-boites-aux-lettres-concept-envoi-reception-postal_53562-5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23825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6442075" y="114300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26125" y="1200150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770563" y="141922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770563" y="1677988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du courrier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ontrol 7"/>
          <p:cNvSpPr>
            <a:spLocks noChangeArrowheads="1" noChangeShapeType="1"/>
          </p:cNvSpPr>
          <p:nvPr/>
        </p:nvSpPr>
        <p:spPr bwMode="auto">
          <a:xfrm>
            <a:off x="26988" y="-1588"/>
            <a:ext cx="7226300" cy="9975851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168525" y="210661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3" y="2260600"/>
            <a:ext cx="111125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47813" y="3268663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92250" y="3416300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92250" y="3675063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présences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682625" y="1158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66700"/>
            <a:ext cx="1081088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1113" y="142081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1113" y="1679575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poissons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6675" y="1201738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2130425" y="1158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98450"/>
            <a:ext cx="10414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1436688" y="141922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1436688" y="1677988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plantes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492250" y="1228725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3581400" y="11588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0988"/>
            <a:ext cx="9715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2967038" y="1214438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911475" y="142081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911475" y="1709738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affaires de danse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Oval 28"/>
          <p:cNvSpPr>
            <a:spLocks noChangeArrowheads="1"/>
          </p:cNvSpPr>
          <p:nvPr/>
        </p:nvSpPr>
        <p:spPr bwMode="auto">
          <a:xfrm>
            <a:off x="5051425" y="6350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55588"/>
            <a:ext cx="1203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4424363" y="1384300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4368800" y="160337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ramasseur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Oval 32"/>
          <p:cNvSpPr>
            <a:spLocks noChangeArrowheads="1"/>
          </p:cNvSpPr>
          <p:nvPr/>
        </p:nvSpPr>
        <p:spPr bwMode="auto">
          <a:xfrm>
            <a:off x="666750" y="210661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05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90763"/>
            <a:ext cx="10207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-4763" y="3411538"/>
            <a:ext cx="1457326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-4763" y="3670300"/>
            <a:ext cx="1457326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 l’aération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50800" y="3192463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09" name="Picture 37" descr="boite-aux-lettres-enveloppes-boites-aux-lettres-concept-envoi-reception-postal_53562-5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2084388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5030788" y="2074863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4414838" y="3160713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40"/>
          <p:cNvSpPr txBox="1">
            <a:spLocks noChangeArrowheads="1"/>
          </p:cNvSpPr>
          <p:nvPr/>
        </p:nvSpPr>
        <p:spPr bwMode="auto">
          <a:xfrm>
            <a:off x="4359275" y="3379788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4359275" y="3638550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du courrier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Oval 42"/>
          <p:cNvSpPr>
            <a:spLocks noChangeArrowheads="1"/>
          </p:cNvSpPr>
          <p:nvPr/>
        </p:nvSpPr>
        <p:spPr bwMode="auto">
          <a:xfrm>
            <a:off x="6445250" y="20335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15" name="Picture 4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0" y="2193925"/>
            <a:ext cx="1311275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6" name="Text Box 44"/>
          <p:cNvSpPr txBox="1">
            <a:spLocks noChangeArrowheads="1"/>
          </p:cNvSpPr>
          <p:nvPr/>
        </p:nvSpPr>
        <p:spPr bwMode="auto">
          <a:xfrm>
            <a:off x="5816600" y="3354388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45"/>
          <p:cNvSpPr txBox="1">
            <a:spLocks noChangeArrowheads="1"/>
          </p:cNvSpPr>
          <p:nvPr/>
        </p:nvSpPr>
        <p:spPr bwMode="auto">
          <a:xfrm>
            <a:off x="5761038" y="357346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distributeur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Oval 46"/>
          <p:cNvSpPr>
            <a:spLocks noChangeArrowheads="1"/>
          </p:cNvSpPr>
          <p:nvPr/>
        </p:nvSpPr>
        <p:spPr bwMode="auto">
          <a:xfrm>
            <a:off x="682625" y="4132263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66675" y="5289550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11113" y="550862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messager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275138"/>
            <a:ext cx="1020763" cy="103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122" name="Picture 5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25675"/>
            <a:ext cx="1085850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" name="Oval 51"/>
          <p:cNvSpPr>
            <a:spLocks noChangeArrowheads="1"/>
          </p:cNvSpPr>
          <p:nvPr/>
        </p:nvSpPr>
        <p:spPr bwMode="auto">
          <a:xfrm>
            <a:off x="3614738" y="208438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Text Box 52"/>
          <p:cNvSpPr txBox="1">
            <a:spLocks noChangeArrowheads="1"/>
          </p:cNvSpPr>
          <p:nvPr/>
        </p:nvSpPr>
        <p:spPr bwMode="auto">
          <a:xfrm>
            <a:off x="3000375" y="3241675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 bon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2944813" y="338931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54"/>
          <p:cNvSpPr txBox="1">
            <a:spLocks noChangeArrowheads="1"/>
          </p:cNvSpPr>
          <p:nvPr/>
        </p:nvSpPr>
        <p:spPr bwMode="auto">
          <a:xfrm>
            <a:off x="2944813" y="3649663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du calendrier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Oval 55"/>
          <p:cNvSpPr>
            <a:spLocks noChangeArrowheads="1"/>
          </p:cNvSpPr>
          <p:nvPr/>
        </p:nvSpPr>
        <p:spPr bwMode="auto">
          <a:xfrm>
            <a:off x="6445250" y="2033588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Oval 56"/>
          <p:cNvSpPr>
            <a:spLocks noChangeArrowheads="1"/>
          </p:cNvSpPr>
          <p:nvPr/>
        </p:nvSpPr>
        <p:spPr bwMode="auto">
          <a:xfrm>
            <a:off x="3548063" y="203358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29" name="Picture 57" descr="boite-aux-lettres-enveloppes-boites-aux-lettres-concept-envoi-reception-postal_53562-5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3" y="6042025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7" name="Oval 58"/>
          <p:cNvSpPr>
            <a:spLocks noChangeArrowheads="1"/>
          </p:cNvSpPr>
          <p:nvPr/>
        </p:nvSpPr>
        <p:spPr bwMode="auto">
          <a:xfrm>
            <a:off x="6459538" y="6032500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Text Box 59"/>
          <p:cNvSpPr txBox="1">
            <a:spLocks noChangeArrowheads="1"/>
          </p:cNvSpPr>
          <p:nvPr/>
        </p:nvSpPr>
        <p:spPr bwMode="auto">
          <a:xfrm>
            <a:off x="5843588" y="7118350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60"/>
          <p:cNvSpPr txBox="1">
            <a:spLocks noChangeArrowheads="1"/>
          </p:cNvSpPr>
          <p:nvPr/>
        </p:nvSpPr>
        <p:spPr bwMode="auto">
          <a:xfrm>
            <a:off x="5788025" y="733742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 Box 61"/>
          <p:cNvSpPr txBox="1">
            <a:spLocks noChangeArrowheads="1"/>
          </p:cNvSpPr>
          <p:nvPr/>
        </p:nvSpPr>
        <p:spPr bwMode="auto">
          <a:xfrm>
            <a:off x="5788025" y="7596188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du courrier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Oval 62"/>
          <p:cNvSpPr>
            <a:spLocks noChangeArrowheads="1"/>
          </p:cNvSpPr>
          <p:nvPr/>
        </p:nvSpPr>
        <p:spPr bwMode="auto">
          <a:xfrm>
            <a:off x="2185988" y="802481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35" name="Picture 63"/>
          <p:cNvPicPr>
            <a:picLocks noChangeAspect="1" noChangeArrowheads="1"/>
          </p:cNvPicPr>
          <p:nvPr/>
        </p:nvPicPr>
        <p:blipFill>
          <a:blip r:embed="rId1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8177213"/>
            <a:ext cx="111125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1565275" y="9186863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1509713" y="9334500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 Box 66"/>
          <p:cNvSpPr txBox="1">
            <a:spLocks noChangeArrowheads="1"/>
          </p:cNvSpPr>
          <p:nvPr/>
        </p:nvSpPr>
        <p:spPr bwMode="auto">
          <a:xfrm>
            <a:off x="1509713" y="9593263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présences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Oval 67"/>
          <p:cNvSpPr>
            <a:spLocks noChangeArrowheads="1"/>
          </p:cNvSpPr>
          <p:nvPr/>
        </p:nvSpPr>
        <p:spPr bwMode="auto">
          <a:xfrm>
            <a:off x="700088" y="6034088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40" name="Picture 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6184900"/>
            <a:ext cx="10810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6" name="Text Box 69"/>
          <p:cNvSpPr txBox="1">
            <a:spLocks noChangeArrowheads="1"/>
          </p:cNvSpPr>
          <p:nvPr/>
        </p:nvSpPr>
        <p:spPr bwMode="auto">
          <a:xfrm>
            <a:off x="28575" y="733901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70"/>
          <p:cNvSpPr txBox="1">
            <a:spLocks noChangeArrowheads="1"/>
          </p:cNvSpPr>
          <p:nvPr/>
        </p:nvSpPr>
        <p:spPr bwMode="auto">
          <a:xfrm>
            <a:off x="28575" y="7597775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poissons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 Box 71"/>
          <p:cNvSpPr txBox="1">
            <a:spLocks noChangeArrowheads="1"/>
          </p:cNvSpPr>
          <p:nvPr/>
        </p:nvSpPr>
        <p:spPr bwMode="auto">
          <a:xfrm>
            <a:off x="84138" y="7119938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Oval 72"/>
          <p:cNvSpPr>
            <a:spLocks noChangeArrowheads="1"/>
          </p:cNvSpPr>
          <p:nvPr/>
        </p:nvSpPr>
        <p:spPr bwMode="auto">
          <a:xfrm>
            <a:off x="2147888" y="6034088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45" name="Picture 7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6216650"/>
            <a:ext cx="1041400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0" name="Text Box 74"/>
          <p:cNvSpPr txBox="1">
            <a:spLocks noChangeArrowheads="1"/>
          </p:cNvSpPr>
          <p:nvPr/>
        </p:nvSpPr>
        <p:spPr bwMode="auto">
          <a:xfrm>
            <a:off x="1454150" y="733742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75"/>
          <p:cNvSpPr txBox="1">
            <a:spLocks noChangeArrowheads="1"/>
          </p:cNvSpPr>
          <p:nvPr/>
        </p:nvSpPr>
        <p:spPr bwMode="auto">
          <a:xfrm>
            <a:off x="1454150" y="7596188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plantes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76"/>
          <p:cNvSpPr txBox="1">
            <a:spLocks noChangeArrowheads="1"/>
          </p:cNvSpPr>
          <p:nvPr/>
        </p:nvSpPr>
        <p:spPr bwMode="auto">
          <a:xfrm>
            <a:off x="1509713" y="7146925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Oval 77"/>
          <p:cNvSpPr>
            <a:spLocks noChangeArrowheads="1"/>
          </p:cNvSpPr>
          <p:nvPr/>
        </p:nvSpPr>
        <p:spPr bwMode="auto">
          <a:xfrm>
            <a:off x="3598863" y="603408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50" name="Picture 7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6199188"/>
            <a:ext cx="97155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36" name="Text Box 79"/>
          <p:cNvSpPr txBox="1">
            <a:spLocks noChangeArrowheads="1"/>
          </p:cNvSpPr>
          <p:nvPr/>
        </p:nvSpPr>
        <p:spPr bwMode="auto">
          <a:xfrm>
            <a:off x="2984500" y="7132638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7" name="Text Box 80"/>
          <p:cNvSpPr txBox="1">
            <a:spLocks noChangeArrowheads="1"/>
          </p:cNvSpPr>
          <p:nvPr/>
        </p:nvSpPr>
        <p:spPr bwMode="auto">
          <a:xfrm>
            <a:off x="2928938" y="733901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8" name="Text Box 81"/>
          <p:cNvSpPr txBox="1">
            <a:spLocks noChangeArrowheads="1"/>
          </p:cNvSpPr>
          <p:nvPr/>
        </p:nvSpPr>
        <p:spPr bwMode="auto">
          <a:xfrm>
            <a:off x="2928938" y="7627938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des affaires de danse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9" name="Oval 82"/>
          <p:cNvSpPr>
            <a:spLocks noChangeArrowheads="1"/>
          </p:cNvSpPr>
          <p:nvPr/>
        </p:nvSpPr>
        <p:spPr bwMode="auto">
          <a:xfrm>
            <a:off x="5068888" y="598170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55" name="Picture 8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6172200"/>
            <a:ext cx="12033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41" name="Text Box 84"/>
          <p:cNvSpPr txBox="1">
            <a:spLocks noChangeArrowheads="1"/>
          </p:cNvSpPr>
          <p:nvPr/>
        </p:nvSpPr>
        <p:spPr bwMode="auto">
          <a:xfrm>
            <a:off x="4441825" y="7302500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2" name="Text Box 85"/>
          <p:cNvSpPr txBox="1">
            <a:spLocks noChangeArrowheads="1"/>
          </p:cNvSpPr>
          <p:nvPr/>
        </p:nvSpPr>
        <p:spPr bwMode="auto">
          <a:xfrm>
            <a:off x="4386263" y="752157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ramasseuse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3" name="Oval 86"/>
          <p:cNvSpPr>
            <a:spLocks noChangeArrowheads="1"/>
          </p:cNvSpPr>
          <p:nvPr/>
        </p:nvSpPr>
        <p:spPr bwMode="auto">
          <a:xfrm>
            <a:off x="684213" y="802481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59" name="Picture 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8208963"/>
            <a:ext cx="1020762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44" name="Text Box 88"/>
          <p:cNvSpPr txBox="1">
            <a:spLocks noChangeArrowheads="1"/>
          </p:cNvSpPr>
          <p:nvPr/>
        </p:nvSpPr>
        <p:spPr bwMode="auto">
          <a:xfrm>
            <a:off x="12700" y="9329738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6" name="Text Box 89"/>
          <p:cNvSpPr txBox="1">
            <a:spLocks noChangeArrowheads="1"/>
          </p:cNvSpPr>
          <p:nvPr/>
        </p:nvSpPr>
        <p:spPr bwMode="auto">
          <a:xfrm>
            <a:off x="12700" y="9588500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de l’aération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7" name="Text Box 90"/>
          <p:cNvSpPr txBox="1">
            <a:spLocks noChangeArrowheads="1"/>
          </p:cNvSpPr>
          <p:nvPr/>
        </p:nvSpPr>
        <p:spPr bwMode="auto">
          <a:xfrm>
            <a:off x="68263" y="9110663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63" name="Picture 91" descr="boite-aux-lettres-enveloppes-boites-aux-lettres-concept-envoi-reception-postal_53562-54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8002588"/>
            <a:ext cx="12573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48" name="Oval 92"/>
          <p:cNvSpPr>
            <a:spLocks noChangeArrowheads="1"/>
          </p:cNvSpPr>
          <p:nvPr/>
        </p:nvSpPr>
        <p:spPr bwMode="auto">
          <a:xfrm>
            <a:off x="5046663" y="7993063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49" name="Text Box 93"/>
          <p:cNvSpPr txBox="1">
            <a:spLocks noChangeArrowheads="1"/>
          </p:cNvSpPr>
          <p:nvPr/>
        </p:nvSpPr>
        <p:spPr bwMode="auto">
          <a:xfrm>
            <a:off x="4432300" y="9078913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1" name="Text Box 94"/>
          <p:cNvSpPr txBox="1">
            <a:spLocks noChangeArrowheads="1"/>
          </p:cNvSpPr>
          <p:nvPr/>
        </p:nvSpPr>
        <p:spPr bwMode="auto">
          <a:xfrm>
            <a:off x="4376738" y="9297988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2" name="Text Box 95"/>
          <p:cNvSpPr txBox="1">
            <a:spLocks noChangeArrowheads="1"/>
          </p:cNvSpPr>
          <p:nvPr/>
        </p:nvSpPr>
        <p:spPr bwMode="auto">
          <a:xfrm>
            <a:off x="4376738" y="9556750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du courrier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3" name="Oval 96"/>
          <p:cNvSpPr>
            <a:spLocks noChangeArrowheads="1"/>
          </p:cNvSpPr>
          <p:nvPr/>
        </p:nvSpPr>
        <p:spPr bwMode="auto">
          <a:xfrm>
            <a:off x="6462713" y="7950200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169" name="Picture 9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8110538"/>
            <a:ext cx="1311275" cy="125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54" name="Text Box 98"/>
          <p:cNvSpPr txBox="1">
            <a:spLocks noChangeArrowheads="1"/>
          </p:cNvSpPr>
          <p:nvPr/>
        </p:nvSpPr>
        <p:spPr bwMode="auto">
          <a:xfrm>
            <a:off x="5834063" y="9271000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6" name="Text Box 99"/>
          <p:cNvSpPr txBox="1">
            <a:spLocks noChangeArrowheads="1"/>
          </p:cNvSpPr>
          <p:nvPr/>
        </p:nvSpPr>
        <p:spPr bwMode="auto">
          <a:xfrm>
            <a:off x="5778500" y="9490075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distributrice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72" name="Picture 1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8142288"/>
            <a:ext cx="108585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57" name="Oval 101"/>
          <p:cNvSpPr>
            <a:spLocks noChangeArrowheads="1"/>
          </p:cNvSpPr>
          <p:nvPr/>
        </p:nvSpPr>
        <p:spPr bwMode="auto">
          <a:xfrm>
            <a:off x="3632200" y="8002588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58" name="Text Box 102"/>
          <p:cNvSpPr txBox="1">
            <a:spLocks noChangeArrowheads="1"/>
          </p:cNvSpPr>
          <p:nvPr/>
        </p:nvSpPr>
        <p:spPr bwMode="auto">
          <a:xfrm>
            <a:off x="3017838" y="9159875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0" name="Text Box 103"/>
          <p:cNvSpPr txBox="1">
            <a:spLocks noChangeArrowheads="1"/>
          </p:cNvSpPr>
          <p:nvPr/>
        </p:nvSpPr>
        <p:spPr bwMode="auto">
          <a:xfrm>
            <a:off x="2962275" y="9307513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responsable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1" name="Text Box 104"/>
          <p:cNvSpPr txBox="1">
            <a:spLocks noChangeArrowheads="1"/>
          </p:cNvSpPr>
          <p:nvPr/>
        </p:nvSpPr>
        <p:spPr bwMode="auto">
          <a:xfrm>
            <a:off x="2962275" y="9566275"/>
            <a:ext cx="14573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du calendrier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2" name="Oval 105"/>
          <p:cNvSpPr>
            <a:spLocks noChangeArrowheads="1"/>
          </p:cNvSpPr>
          <p:nvPr/>
        </p:nvSpPr>
        <p:spPr bwMode="auto">
          <a:xfrm>
            <a:off x="6462713" y="7950200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4" name="Oval 106"/>
          <p:cNvSpPr>
            <a:spLocks noChangeArrowheads="1"/>
          </p:cNvSpPr>
          <p:nvPr/>
        </p:nvSpPr>
        <p:spPr bwMode="auto">
          <a:xfrm>
            <a:off x="3565525" y="7950200"/>
            <a:ext cx="92075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5" name="Oval 107"/>
          <p:cNvSpPr>
            <a:spLocks noChangeArrowheads="1"/>
          </p:cNvSpPr>
          <p:nvPr/>
        </p:nvSpPr>
        <p:spPr bwMode="auto">
          <a:xfrm>
            <a:off x="2163763" y="4114800"/>
            <a:ext cx="90487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66" name="Text Box 108"/>
          <p:cNvSpPr txBox="1">
            <a:spLocks noChangeArrowheads="1"/>
          </p:cNvSpPr>
          <p:nvPr/>
        </p:nvSpPr>
        <p:spPr bwMode="auto">
          <a:xfrm>
            <a:off x="1547813" y="5273675"/>
            <a:ext cx="13049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 little sunshine" panose="02000603000000000000" pitchFamily="2" charset="0"/>
              </a:rPr>
              <a:t>Je suis une bonne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67" name="Text Box 109"/>
          <p:cNvSpPr txBox="1">
            <a:spLocks noChangeArrowheads="1"/>
          </p:cNvSpPr>
          <p:nvPr/>
        </p:nvSpPr>
        <p:spPr bwMode="auto">
          <a:xfrm>
            <a:off x="1492250" y="5492750"/>
            <a:ext cx="14573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messagère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182" name="Picture 1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257675"/>
            <a:ext cx="1020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168" name="Oval 111"/>
          <p:cNvSpPr>
            <a:spLocks noChangeArrowheads="1"/>
          </p:cNvSpPr>
          <p:nvPr/>
        </p:nvSpPr>
        <p:spPr bwMode="auto">
          <a:xfrm>
            <a:off x="2181225" y="6016625"/>
            <a:ext cx="90488" cy="95250"/>
          </a:xfrm>
          <a:prstGeom prst="ellipse">
            <a:avLst/>
          </a:prstGeom>
          <a:noFill/>
          <a:ln w="3175" algn="ctr">
            <a:solidFill>
              <a:srgbClr val="FFE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70" name="Text Box 112"/>
          <p:cNvSpPr txBox="1">
            <a:spLocks noChangeArrowheads="1"/>
          </p:cNvSpPr>
          <p:nvPr/>
        </p:nvSpPr>
        <p:spPr bwMode="auto">
          <a:xfrm>
            <a:off x="3091657" y="4422775"/>
            <a:ext cx="4094162" cy="101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Brag Tags des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hink" panose="02000500000000000000" pitchFamily="2" charset="0"/>
              </a:rPr>
              <a:t>responsabilités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71" name="Espace réservé du pied de page 31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www.tablettesetpirouettes.com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27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312</Words>
  <Application>Microsoft Office PowerPoint</Application>
  <PresentationFormat>Personnalisé</PresentationFormat>
  <Paragraphs>196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20" baseType="lpstr">
      <vt:lpstr>A little sunshine</vt:lpstr>
      <vt:lpstr>AdamGorry-Lights</vt:lpstr>
      <vt:lpstr>Arial</vt:lpstr>
      <vt:lpstr>Barrio</vt:lpstr>
      <vt:lpstr>Beauty and the Beast</vt:lpstr>
      <vt:lpstr>Calibri</vt:lpstr>
      <vt:lpstr>Calibri Light</vt:lpstr>
      <vt:lpstr>Cocktail Bubbly</vt:lpstr>
      <vt:lpstr>Pacifico</vt:lpstr>
      <vt:lpstr>Shink</vt:lpstr>
      <vt:lpstr>Sketch 3D</vt:lpstr>
      <vt:lpstr>Star Jedi Logo DoubleLine1</vt:lpstr>
      <vt:lpstr>Stereofidelic</vt:lpstr>
      <vt:lpstr>Symbol</vt:lpstr>
      <vt:lpstr>Traveling _Typewriter</vt:lpstr>
      <vt:lpstr>Varsity Regular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</dc:creator>
  <cp:lastModifiedBy>del</cp:lastModifiedBy>
  <cp:revision>18</cp:revision>
  <dcterms:created xsi:type="dcterms:W3CDTF">2019-08-18T18:07:23Z</dcterms:created>
  <dcterms:modified xsi:type="dcterms:W3CDTF">2019-08-19T15:43:03Z</dcterms:modified>
</cp:coreProperties>
</file>